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sldIdLst>
    <p:sldId id="272" r:id="rId5"/>
    <p:sldId id="287" r:id="rId6"/>
    <p:sldId id="288" r:id="rId7"/>
    <p:sldId id="294" r:id="rId8"/>
    <p:sldId id="289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B71A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8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138" y="102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2E8E4-8895-4CC0-BE45-2F0BF41713A8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AC722D5-FF03-4C70-A6FF-B0166AAB48CD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POR QUE</a:t>
          </a:r>
        </a:p>
      </dgm:t>
    </dgm:pt>
    <dgm:pt modelId="{7B87022D-6DE8-40CD-884D-96B2B9FC9673}" type="parTrans" cxnId="{84F6A8B4-D402-4247-955E-04255FB16525}">
      <dgm:prSet/>
      <dgm:spPr/>
      <dgm:t>
        <a:bodyPr/>
        <a:lstStyle/>
        <a:p>
          <a:endParaRPr lang="es-EC"/>
        </a:p>
      </dgm:t>
    </dgm:pt>
    <dgm:pt modelId="{F8EB4535-1F4E-449C-9065-A6ED898B4013}" type="sibTrans" cxnId="{84F6A8B4-D402-4247-955E-04255FB16525}">
      <dgm:prSet/>
      <dgm:spPr/>
      <dgm:t>
        <a:bodyPr/>
        <a:lstStyle/>
        <a:p>
          <a:endParaRPr lang="es-EC"/>
        </a:p>
      </dgm:t>
    </dgm:pt>
    <dgm:pt modelId="{02219ADA-C900-4E76-8B85-C17054DECF95}">
      <dgm:prSet phldrT="[Texto]" custT="1"/>
      <dgm:spPr>
        <a:solidFill>
          <a:srgbClr val="415347">
            <a:lumMod val="60000"/>
            <a:lumOff val="40000"/>
          </a:srgbClr>
        </a:solidFill>
        <a:ln w="6350" cap="flat" cmpd="sng" algn="ctr">
          <a:solidFill>
            <a:srgbClr val="4153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white"/>
              </a:solidFill>
              <a:latin typeface="Dante"/>
              <a:ea typeface="+mn-ea"/>
              <a:cs typeface="+mn-cs"/>
            </a:rPr>
            <a:t>POR QUE</a:t>
          </a:r>
        </a:p>
      </dgm:t>
    </dgm:pt>
    <dgm:pt modelId="{A655257D-E750-4284-9114-4C1BF5CD59EF}" type="parTrans" cxnId="{463B544F-929F-4621-94F3-F23BD4B22CA6}">
      <dgm:prSet/>
      <dgm:spPr/>
      <dgm:t>
        <a:bodyPr/>
        <a:lstStyle/>
        <a:p>
          <a:endParaRPr lang="es-EC"/>
        </a:p>
      </dgm:t>
    </dgm:pt>
    <dgm:pt modelId="{F6A50620-1789-403F-B0D7-BF264889AD02}" type="sibTrans" cxnId="{463B544F-929F-4621-94F3-F23BD4B22CA6}">
      <dgm:prSet/>
      <dgm:spPr/>
      <dgm:t>
        <a:bodyPr/>
        <a:lstStyle/>
        <a:p>
          <a:endParaRPr lang="es-EC"/>
        </a:p>
      </dgm:t>
    </dgm:pt>
    <dgm:pt modelId="{546914F9-0419-4B71-95F7-20BD5A294311}">
      <dgm:prSet custT="1"/>
      <dgm:spPr/>
      <dgm:t>
        <a:bodyPr/>
        <a:lstStyle/>
        <a:p>
          <a:pPr algn="just"/>
          <a:r>
            <a:rPr lang="es-ES" sz="2000" b="0" i="0" dirty="0">
              <a:effectLst/>
              <a:latin typeface="Söhne"/>
            </a:rPr>
            <a:t>Comunicación insuficiente por parte del proveedor sobre el estado del proyecto y posibles retrasos</a:t>
          </a:r>
          <a:endParaRPr lang="es-EC" sz="2000" dirty="0"/>
        </a:p>
      </dgm:t>
    </dgm:pt>
    <dgm:pt modelId="{E76BA1D7-FEEE-4B5E-BDD0-8D6E6FB38543}" type="parTrans" cxnId="{96F89F7C-A193-44B9-BB25-6F21E4BF0821}">
      <dgm:prSet/>
      <dgm:spPr/>
      <dgm:t>
        <a:bodyPr/>
        <a:lstStyle/>
        <a:p>
          <a:endParaRPr lang="es-EC"/>
        </a:p>
      </dgm:t>
    </dgm:pt>
    <dgm:pt modelId="{A52E711C-7624-44C0-B592-A11BCA767005}" type="sibTrans" cxnId="{96F89F7C-A193-44B9-BB25-6F21E4BF0821}">
      <dgm:prSet/>
      <dgm:spPr/>
      <dgm:t>
        <a:bodyPr/>
        <a:lstStyle/>
        <a:p>
          <a:endParaRPr lang="es-EC"/>
        </a:p>
      </dgm:t>
    </dgm:pt>
    <dgm:pt modelId="{9A0287C7-1F67-4D44-A244-E0B57FABC19E}">
      <dgm:prSet phldrT="[Texto]" custT="1"/>
      <dgm:spPr>
        <a:solidFill>
          <a:srgbClr val="415347">
            <a:lumMod val="60000"/>
            <a:lumOff val="40000"/>
          </a:srgbClr>
        </a:solidFill>
        <a:ln w="6350" cap="flat" cmpd="sng" algn="ctr">
          <a:solidFill>
            <a:srgbClr val="4153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white"/>
              </a:solidFill>
              <a:latin typeface="Dante"/>
              <a:ea typeface="+mn-ea"/>
              <a:cs typeface="+mn-cs"/>
            </a:rPr>
            <a:t>POR QUE </a:t>
          </a:r>
        </a:p>
      </dgm:t>
    </dgm:pt>
    <dgm:pt modelId="{39382FE4-C1B4-4B35-B4B8-B730B4D1FEE8}" type="parTrans" cxnId="{4A4DA902-3584-484C-AF00-112CDE1C03D9}">
      <dgm:prSet/>
      <dgm:spPr/>
      <dgm:t>
        <a:bodyPr/>
        <a:lstStyle/>
        <a:p>
          <a:endParaRPr lang="es-EC"/>
        </a:p>
      </dgm:t>
    </dgm:pt>
    <dgm:pt modelId="{02D0A0E5-032D-43F8-A531-33B063D8E370}" type="sibTrans" cxnId="{4A4DA902-3584-484C-AF00-112CDE1C03D9}">
      <dgm:prSet/>
      <dgm:spPr/>
      <dgm:t>
        <a:bodyPr/>
        <a:lstStyle/>
        <a:p>
          <a:endParaRPr lang="es-EC"/>
        </a:p>
      </dgm:t>
    </dgm:pt>
    <dgm:pt modelId="{EE1EDF45-ABFC-4DD4-9A5F-4CDD33E6DDA1}">
      <dgm:prSet custT="1"/>
      <dgm:spPr/>
      <dgm:t>
        <a:bodyPr/>
        <a:lstStyle/>
        <a:p>
          <a:pPr algn="just"/>
          <a:r>
            <a:rPr lang="es-ES" sz="2000" b="0" i="0" dirty="0">
              <a:effectLst/>
              <a:latin typeface="Söhne"/>
            </a:rPr>
            <a:t>Problemas técnicos no previstos durante la migración que retrasaron el proceso.</a:t>
          </a:r>
          <a:endParaRPr lang="es-EC" sz="2000" dirty="0"/>
        </a:p>
      </dgm:t>
    </dgm:pt>
    <dgm:pt modelId="{C72AEDB4-4B2E-4EC0-91EA-F788B1F8FE95}" type="parTrans" cxnId="{185FFFA6-3BE2-486B-BE94-15BBD54568FE}">
      <dgm:prSet/>
      <dgm:spPr/>
      <dgm:t>
        <a:bodyPr/>
        <a:lstStyle/>
        <a:p>
          <a:endParaRPr lang="es-EC"/>
        </a:p>
      </dgm:t>
    </dgm:pt>
    <dgm:pt modelId="{F98A41E9-F9DA-46F3-8B86-22F3527DBC2B}" type="sibTrans" cxnId="{185FFFA6-3BE2-486B-BE94-15BBD54568FE}">
      <dgm:prSet/>
      <dgm:spPr/>
      <dgm:t>
        <a:bodyPr/>
        <a:lstStyle/>
        <a:p>
          <a:endParaRPr lang="es-EC"/>
        </a:p>
      </dgm:t>
    </dgm:pt>
    <dgm:pt modelId="{8E606AAE-74CA-4028-ACBA-F66A8BFB3A61}">
      <dgm:prSet custT="1"/>
      <dgm:spPr/>
      <dgm:t>
        <a:bodyPr/>
        <a:lstStyle/>
        <a:p>
          <a:r>
            <a:rPr lang="es-ES" sz="2000" b="0" i="0" dirty="0">
              <a:effectLst/>
              <a:latin typeface="Söhne"/>
            </a:rPr>
            <a:t>Demora en la migración al nuevo equipo por parte del proveedor Telefónica</a:t>
          </a:r>
          <a:endParaRPr lang="es-EC" sz="2000" dirty="0"/>
        </a:p>
      </dgm:t>
    </dgm:pt>
    <dgm:pt modelId="{5E11BA10-75F8-4AB9-BF09-E19BF3F8FD85}" type="parTrans" cxnId="{BEC60E04-0884-40E8-A50E-D35FB309AFDD}">
      <dgm:prSet/>
      <dgm:spPr/>
      <dgm:t>
        <a:bodyPr/>
        <a:lstStyle/>
        <a:p>
          <a:endParaRPr lang="es-EC"/>
        </a:p>
      </dgm:t>
    </dgm:pt>
    <dgm:pt modelId="{F0204390-8EEA-4E0F-8CBD-CC75DB51928D}" type="sibTrans" cxnId="{BEC60E04-0884-40E8-A50E-D35FB309AFDD}">
      <dgm:prSet/>
      <dgm:spPr/>
      <dgm:t>
        <a:bodyPr/>
        <a:lstStyle/>
        <a:p>
          <a:endParaRPr lang="es-EC"/>
        </a:p>
      </dgm:t>
    </dgm:pt>
    <dgm:pt modelId="{D52F969B-332A-47BB-BA50-1B5E928E2FBB}">
      <dgm:prSet custT="1"/>
      <dgm:spPr/>
      <dgm:t>
        <a:bodyPr/>
        <a:lstStyle/>
        <a:p>
          <a:endParaRPr lang="es-EC" sz="2000" dirty="0"/>
        </a:p>
      </dgm:t>
    </dgm:pt>
    <dgm:pt modelId="{7A0269F5-6277-4E74-A7F7-14E4F2B92D20}" type="parTrans" cxnId="{F7C1822B-5A00-4398-BC02-F14C745B32FC}">
      <dgm:prSet/>
      <dgm:spPr/>
      <dgm:t>
        <a:bodyPr/>
        <a:lstStyle/>
        <a:p>
          <a:endParaRPr lang="es-EC"/>
        </a:p>
      </dgm:t>
    </dgm:pt>
    <dgm:pt modelId="{D395EB14-4E8D-4FA5-8CB1-819CFD96A45C}" type="sibTrans" cxnId="{F7C1822B-5A00-4398-BC02-F14C745B32FC}">
      <dgm:prSet/>
      <dgm:spPr/>
      <dgm:t>
        <a:bodyPr/>
        <a:lstStyle/>
        <a:p>
          <a:endParaRPr lang="es-EC"/>
        </a:p>
      </dgm:t>
    </dgm:pt>
    <dgm:pt modelId="{2743A896-8EC8-427D-BBBD-2CBACBA1114A}">
      <dgm:prSet custT="1"/>
      <dgm:spPr/>
      <dgm:t>
        <a:bodyPr/>
        <a:lstStyle/>
        <a:p>
          <a:endParaRPr lang="es-EC" sz="2000" dirty="0"/>
        </a:p>
      </dgm:t>
    </dgm:pt>
    <dgm:pt modelId="{DA0DC206-A588-49ED-A4A7-E92711DBE8B5}" type="parTrans" cxnId="{14ED8A52-0ADF-4B1A-B8FA-7A7089E36C75}">
      <dgm:prSet/>
      <dgm:spPr/>
      <dgm:t>
        <a:bodyPr/>
        <a:lstStyle/>
        <a:p>
          <a:endParaRPr lang="es-EC"/>
        </a:p>
      </dgm:t>
    </dgm:pt>
    <dgm:pt modelId="{2ED94FA5-EEBD-4524-988C-FEC5D54D6796}" type="sibTrans" cxnId="{14ED8A52-0ADF-4B1A-B8FA-7A7089E36C75}">
      <dgm:prSet/>
      <dgm:spPr/>
      <dgm:t>
        <a:bodyPr/>
        <a:lstStyle/>
        <a:p>
          <a:endParaRPr lang="es-EC"/>
        </a:p>
      </dgm:t>
    </dgm:pt>
    <dgm:pt modelId="{96BBB418-A470-4588-BABC-A8380115CEC3}">
      <dgm:prSet phldrT="[Texto]" custT="1"/>
      <dgm:spPr>
        <a:solidFill>
          <a:srgbClr val="415347">
            <a:lumMod val="60000"/>
            <a:lumOff val="40000"/>
          </a:srgbClr>
        </a:solidFill>
        <a:ln w="6350" cap="flat" cmpd="sng" algn="ctr">
          <a:solidFill>
            <a:srgbClr val="4153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white"/>
              </a:solidFill>
              <a:latin typeface="Dante"/>
              <a:ea typeface="+mn-ea"/>
              <a:cs typeface="+mn-cs"/>
            </a:rPr>
            <a:t>POR QUE </a:t>
          </a:r>
        </a:p>
      </dgm:t>
    </dgm:pt>
    <dgm:pt modelId="{A2F0CF60-E6F7-428C-A051-0F172F95A71D}" type="parTrans" cxnId="{6640EAC9-3A39-4D0B-AA73-2F09338916B8}">
      <dgm:prSet/>
      <dgm:spPr/>
      <dgm:t>
        <a:bodyPr/>
        <a:lstStyle/>
        <a:p>
          <a:endParaRPr lang="es-EC"/>
        </a:p>
      </dgm:t>
    </dgm:pt>
    <dgm:pt modelId="{EC1469BF-92B2-4087-9A9F-03A4C652B9BB}" type="sibTrans" cxnId="{6640EAC9-3A39-4D0B-AA73-2F09338916B8}">
      <dgm:prSet/>
      <dgm:spPr/>
      <dgm:t>
        <a:bodyPr/>
        <a:lstStyle/>
        <a:p>
          <a:endParaRPr lang="es-EC"/>
        </a:p>
      </dgm:t>
    </dgm:pt>
    <dgm:pt modelId="{2A75BBBC-926E-4119-8B1A-96FE4F37B8AF}">
      <dgm:prSet custT="1"/>
      <dgm:spPr/>
      <dgm:t>
        <a:bodyPr/>
        <a:lstStyle/>
        <a:p>
          <a:r>
            <a:rPr lang="es-ES" sz="2000" b="0" i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Söhne"/>
              <a:ea typeface="+mn-ea"/>
              <a:cs typeface="+mn-cs"/>
            </a:rPr>
            <a:t>Falta de recursos por parte del proveedor para completar la migración a tiempo.</a:t>
          </a:r>
          <a:endParaRPr lang="es-EC" sz="2000" dirty="0"/>
        </a:p>
      </dgm:t>
    </dgm:pt>
    <dgm:pt modelId="{783E46F8-08F1-4875-A003-8C4E63E47877}" type="parTrans" cxnId="{95F3394A-74AB-49A5-9479-07C179F54E71}">
      <dgm:prSet/>
      <dgm:spPr/>
      <dgm:t>
        <a:bodyPr/>
        <a:lstStyle/>
        <a:p>
          <a:endParaRPr lang="es-EC"/>
        </a:p>
      </dgm:t>
    </dgm:pt>
    <dgm:pt modelId="{712D2266-65B0-40A0-ACFC-554361605416}" type="sibTrans" cxnId="{95F3394A-74AB-49A5-9479-07C179F54E71}">
      <dgm:prSet/>
      <dgm:spPr/>
      <dgm:t>
        <a:bodyPr/>
        <a:lstStyle/>
        <a:p>
          <a:endParaRPr lang="es-EC"/>
        </a:p>
      </dgm:t>
    </dgm:pt>
    <dgm:pt modelId="{1001AFE2-AD17-46E0-BDA1-44CCD3CAC1F1}" type="pres">
      <dgm:prSet presAssocID="{5CF2E8E4-8895-4CC0-BE45-2F0BF41713A8}" presName="linearFlow" presStyleCnt="0">
        <dgm:presLayoutVars>
          <dgm:dir/>
          <dgm:animLvl val="lvl"/>
          <dgm:resizeHandles val="exact"/>
        </dgm:presLayoutVars>
      </dgm:prSet>
      <dgm:spPr/>
    </dgm:pt>
    <dgm:pt modelId="{AF851FA2-5B46-447F-ADEC-F9774B25FB9E}" type="pres">
      <dgm:prSet presAssocID="{3AC722D5-FF03-4C70-A6FF-B0166AAB48CD}" presName="composite" presStyleCnt="0"/>
      <dgm:spPr/>
    </dgm:pt>
    <dgm:pt modelId="{EBD5C2F3-727E-4E87-9D3C-4143C3095174}" type="pres">
      <dgm:prSet presAssocID="{3AC722D5-FF03-4C70-A6FF-B0166AAB48C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BF32D06-28DE-46F9-847A-B4725DC4CC6D}" type="pres">
      <dgm:prSet presAssocID="{3AC722D5-FF03-4C70-A6FF-B0166AAB48CD}" presName="descendantText" presStyleLbl="alignAcc1" presStyleIdx="0" presStyleCnt="4" custScaleY="100000" custLinFactNeighborX="0" custLinFactNeighborY="-2617">
        <dgm:presLayoutVars>
          <dgm:bulletEnabled val="1"/>
        </dgm:presLayoutVars>
      </dgm:prSet>
      <dgm:spPr/>
    </dgm:pt>
    <dgm:pt modelId="{2D35BA1A-5F50-4974-A144-3A9D6F476042}" type="pres">
      <dgm:prSet presAssocID="{F8EB4535-1F4E-449C-9065-A6ED898B4013}" presName="sp" presStyleCnt="0"/>
      <dgm:spPr/>
    </dgm:pt>
    <dgm:pt modelId="{D1819609-7DF3-40A6-9AD3-E7D00B4B6EB1}" type="pres">
      <dgm:prSet presAssocID="{02219ADA-C900-4E76-8B85-C17054DECF95}" presName="composite" presStyleCnt="0"/>
      <dgm:spPr/>
    </dgm:pt>
    <dgm:pt modelId="{629BBC57-6AF7-4913-B902-BE2C6F7582CC}" type="pres">
      <dgm:prSet presAssocID="{02219ADA-C900-4E76-8B85-C17054DECF95}" presName="parentText" presStyleLbl="alignNode1" presStyleIdx="1" presStyleCnt="4">
        <dgm:presLayoutVars>
          <dgm:chMax val="1"/>
          <dgm:bulletEnabled val="1"/>
        </dgm:presLayoutVars>
      </dgm:prSet>
      <dgm:spPr>
        <a:xfrm rot="5400000">
          <a:off x="-162399" y="1101107"/>
          <a:ext cx="1082665" cy="757865"/>
        </a:xfrm>
        <a:prstGeom prst="chevron">
          <a:avLst/>
        </a:prstGeom>
      </dgm:spPr>
    </dgm:pt>
    <dgm:pt modelId="{BCD9C978-352D-44B4-A65C-AB455177D220}" type="pres">
      <dgm:prSet presAssocID="{02219ADA-C900-4E76-8B85-C17054DECF95}" presName="descendantText" presStyleLbl="alignAcc1" presStyleIdx="1" presStyleCnt="4" custScaleY="93289" custLinFactNeighborX="0" custLinFactNeighborY="-25">
        <dgm:presLayoutVars>
          <dgm:bulletEnabled val="1"/>
        </dgm:presLayoutVars>
      </dgm:prSet>
      <dgm:spPr/>
    </dgm:pt>
    <dgm:pt modelId="{A22C61E4-E939-44AC-92F5-D11658A15F91}" type="pres">
      <dgm:prSet presAssocID="{F6A50620-1789-403F-B0D7-BF264889AD02}" presName="sp" presStyleCnt="0"/>
      <dgm:spPr/>
    </dgm:pt>
    <dgm:pt modelId="{B2701793-4AA0-4357-A21D-7524BC1AD536}" type="pres">
      <dgm:prSet presAssocID="{9A0287C7-1F67-4D44-A244-E0B57FABC19E}" presName="composite" presStyleCnt="0"/>
      <dgm:spPr/>
    </dgm:pt>
    <dgm:pt modelId="{95F29DBE-5CE9-4C2D-87DA-BF767A1E782C}" type="pres">
      <dgm:prSet presAssocID="{9A0287C7-1F67-4D44-A244-E0B57FABC19E}" presName="parentText" presStyleLbl="alignNode1" presStyleIdx="2" presStyleCnt="4">
        <dgm:presLayoutVars>
          <dgm:chMax val="1"/>
          <dgm:bulletEnabled val="1"/>
        </dgm:presLayoutVars>
      </dgm:prSet>
      <dgm:spPr>
        <a:xfrm rot="5400000">
          <a:off x="-162399" y="2034827"/>
          <a:ext cx="1082665" cy="757865"/>
        </a:xfrm>
        <a:prstGeom prst="chevron">
          <a:avLst/>
        </a:prstGeom>
      </dgm:spPr>
    </dgm:pt>
    <dgm:pt modelId="{17DC6CC4-763A-4B5B-B21C-EEDA82F1370C}" type="pres">
      <dgm:prSet presAssocID="{9A0287C7-1F67-4D44-A244-E0B57FABC19E}" presName="descendantText" presStyleLbl="alignAcc1" presStyleIdx="2" presStyleCnt="4" custScaleY="92571" custLinFactNeighborY="189">
        <dgm:presLayoutVars>
          <dgm:bulletEnabled val="1"/>
        </dgm:presLayoutVars>
      </dgm:prSet>
      <dgm:spPr/>
    </dgm:pt>
    <dgm:pt modelId="{A37599EC-73D0-490C-86E6-9CDFBF9C9512}" type="pres">
      <dgm:prSet presAssocID="{02D0A0E5-032D-43F8-A531-33B063D8E370}" presName="sp" presStyleCnt="0"/>
      <dgm:spPr/>
    </dgm:pt>
    <dgm:pt modelId="{5E2B9F96-14CC-416A-8857-151FDFD4B0C2}" type="pres">
      <dgm:prSet presAssocID="{96BBB418-A470-4588-BABC-A8380115CEC3}" presName="composite" presStyleCnt="0"/>
      <dgm:spPr/>
    </dgm:pt>
    <dgm:pt modelId="{0D8B9B60-EE0E-41C8-BDA4-F079C245ED4B}" type="pres">
      <dgm:prSet presAssocID="{96BBB418-A470-4588-BABC-A8380115CEC3}" presName="parentText" presStyleLbl="alignNode1" presStyleIdx="3" presStyleCnt="4">
        <dgm:presLayoutVars>
          <dgm:chMax val="1"/>
          <dgm:bulletEnabled val="1"/>
        </dgm:presLayoutVars>
      </dgm:prSet>
      <dgm:spPr>
        <a:xfrm rot="5400000">
          <a:off x="-162399" y="2968547"/>
          <a:ext cx="1082665" cy="757865"/>
        </a:xfrm>
        <a:prstGeom prst="chevron">
          <a:avLst/>
        </a:prstGeom>
      </dgm:spPr>
    </dgm:pt>
    <dgm:pt modelId="{33C77B3B-CD6B-4938-91B3-0BE2BD2EA07A}" type="pres">
      <dgm:prSet presAssocID="{96BBB418-A470-4588-BABC-A8380115CEC3}" presName="descendantText" presStyleLbl="alignAcc1" presStyleIdx="3" presStyleCnt="4" custScaleY="90408" custLinFactNeighborY="4343">
        <dgm:presLayoutVars>
          <dgm:bulletEnabled val="1"/>
        </dgm:presLayoutVars>
      </dgm:prSet>
      <dgm:spPr/>
    </dgm:pt>
  </dgm:ptLst>
  <dgm:cxnLst>
    <dgm:cxn modelId="{4A4DA902-3584-484C-AF00-112CDE1C03D9}" srcId="{5CF2E8E4-8895-4CC0-BE45-2F0BF41713A8}" destId="{9A0287C7-1F67-4D44-A244-E0B57FABC19E}" srcOrd="2" destOrd="0" parTransId="{39382FE4-C1B4-4B35-B4B8-B730B4D1FEE8}" sibTransId="{02D0A0E5-032D-43F8-A531-33B063D8E370}"/>
    <dgm:cxn modelId="{BEC60E04-0884-40E8-A50E-D35FB309AFDD}" srcId="{3AC722D5-FF03-4C70-A6FF-B0166AAB48CD}" destId="{8E606AAE-74CA-4028-ACBA-F66A8BFB3A61}" srcOrd="1" destOrd="0" parTransId="{5E11BA10-75F8-4AB9-BF09-E19BF3F8FD85}" sibTransId="{F0204390-8EEA-4E0F-8CBD-CC75DB51928D}"/>
    <dgm:cxn modelId="{6462EA1D-6938-4EBC-93A7-E55CE3BEB3E9}" type="presOf" srcId="{2743A896-8EC8-427D-BBBD-2CBACBA1114A}" destId="{1BF32D06-28DE-46F9-847A-B4725DC4CC6D}" srcOrd="0" destOrd="0" presId="urn:microsoft.com/office/officeart/2005/8/layout/chevron2"/>
    <dgm:cxn modelId="{077E7D2A-23D6-44BB-A9A1-0EA3FBFB687D}" type="presOf" srcId="{546914F9-0419-4B71-95F7-20BD5A294311}" destId="{17DC6CC4-763A-4B5B-B21C-EEDA82F1370C}" srcOrd="0" destOrd="0" presId="urn:microsoft.com/office/officeart/2005/8/layout/chevron2"/>
    <dgm:cxn modelId="{F7C1822B-5A00-4398-BC02-F14C745B32FC}" srcId="{3AC722D5-FF03-4C70-A6FF-B0166AAB48CD}" destId="{D52F969B-332A-47BB-BA50-1B5E928E2FBB}" srcOrd="2" destOrd="0" parTransId="{7A0269F5-6277-4E74-A7F7-14E4F2B92D20}" sibTransId="{D395EB14-4E8D-4FA5-8CB1-819CFD96A45C}"/>
    <dgm:cxn modelId="{EDBAC22C-F47C-487B-8984-89E137A6224F}" type="presOf" srcId="{EE1EDF45-ABFC-4DD4-9A5F-4CDD33E6DDA1}" destId="{BCD9C978-352D-44B4-A65C-AB455177D220}" srcOrd="0" destOrd="0" presId="urn:microsoft.com/office/officeart/2005/8/layout/chevron2"/>
    <dgm:cxn modelId="{6CCF5444-6B6C-4907-8CAD-2826DE0816EB}" type="presOf" srcId="{9A0287C7-1F67-4D44-A244-E0B57FABC19E}" destId="{95F29DBE-5CE9-4C2D-87DA-BF767A1E782C}" srcOrd="0" destOrd="0" presId="urn:microsoft.com/office/officeart/2005/8/layout/chevron2"/>
    <dgm:cxn modelId="{DF528364-E6C1-4C20-AFDA-DDDEB36E38ED}" type="presOf" srcId="{96BBB418-A470-4588-BABC-A8380115CEC3}" destId="{0D8B9B60-EE0E-41C8-BDA4-F079C245ED4B}" srcOrd="0" destOrd="0" presId="urn:microsoft.com/office/officeart/2005/8/layout/chevron2"/>
    <dgm:cxn modelId="{5D9DFA44-A7D6-4A82-877E-1046F9C1F0C4}" type="presOf" srcId="{2A75BBBC-926E-4119-8B1A-96FE4F37B8AF}" destId="{33C77B3B-CD6B-4938-91B3-0BE2BD2EA07A}" srcOrd="0" destOrd="0" presId="urn:microsoft.com/office/officeart/2005/8/layout/chevron2"/>
    <dgm:cxn modelId="{0DE9E668-8E9D-4F89-9FDA-59AE04A1D070}" type="presOf" srcId="{02219ADA-C900-4E76-8B85-C17054DECF95}" destId="{629BBC57-6AF7-4913-B902-BE2C6F7582CC}" srcOrd="0" destOrd="0" presId="urn:microsoft.com/office/officeart/2005/8/layout/chevron2"/>
    <dgm:cxn modelId="{95F3394A-74AB-49A5-9479-07C179F54E71}" srcId="{96BBB418-A470-4588-BABC-A8380115CEC3}" destId="{2A75BBBC-926E-4119-8B1A-96FE4F37B8AF}" srcOrd="0" destOrd="0" parTransId="{783E46F8-08F1-4875-A003-8C4E63E47877}" sibTransId="{712D2266-65B0-40A0-ACFC-554361605416}"/>
    <dgm:cxn modelId="{463B544F-929F-4621-94F3-F23BD4B22CA6}" srcId="{5CF2E8E4-8895-4CC0-BE45-2F0BF41713A8}" destId="{02219ADA-C900-4E76-8B85-C17054DECF95}" srcOrd="1" destOrd="0" parTransId="{A655257D-E750-4284-9114-4C1BF5CD59EF}" sibTransId="{F6A50620-1789-403F-B0D7-BF264889AD02}"/>
    <dgm:cxn modelId="{14ED8A52-0ADF-4B1A-B8FA-7A7089E36C75}" srcId="{3AC722D5-FF03-4C70-A6FF-B0166AAB48CD}" destId="{2743A896-8EC8-427D-BBBD-2CBACBA1114A}" srcOrd="0" destOrd="0" parTransId="{DA0DC206-A588-49ED-A4A7-E92711DBE8B5}" sibTransId="{2ED94FA5-EEBD-4524-988C-FEC5D54D6796}"/>
    <dgm:cxn modelId="{96F89F7C-A193-44B9-BB25-6F21E4BF0821}" srcId="{9A0287C7-1F67-4D44-A244-E0B57FABC19E}" destId="{546914F9-0419-4B71-95F7-20BD5A294311}" srcOrd="0" destOrd="0" parTransId="{E76BA1D7-FEEE-4B5E-BDD0-8D6E6FB38543}" sibTransId="{A52E711C-7624-44C0-B592-A11BCA767005}"/>
    <dgm:cxn modelId="{5D7D2E90-DBE5-434C-BE6C-72B8F4524E37}" type="presOf" srcId="{3AC722D5-FF03-4C70-A6FF-B0166AAB48CD}" destId="{EBD5C2F3-727E-4E87-9D3C-4143C3095174}" srcOrd="0" destOrd="0" presId="urn:microsoft.com/office/officeart/2005/8/layout/chevron2"/>
    <dgm:cxn modelId="{2D8FEB94-2B12-469B-B62B-728E81CF6AF7}" type="presOf" srcId="{D52F969B-332A-47BB-BA50-1B5E928E2FBB}" destId="{1BF32D06-28DE-46F9-847A-B4725DC4CC6D}" srcOrd="0" destOrd="2" presId="urn:microsoft.com/office/officeart/2005/8/layout/chevron2"/>
    <dgm:cxn modelId="{185FFFA6-3BE2-486B-BE94-15BBD54568FE}" srcId="{02219ADA-C900-4E76-8B85-C17054DECF95}" destId="{EE1EDF45-ABFC-4DD4-9A5F-4CDD33E6DDA1}" srcOrd="0" destOrd="0" parTransId="{C72AEDB4-4B2E-4EC0-91EA-F788B1F8FE95}" sibTransId="{F98A41E9-F9DA-46F3-8B86-22F3527DBC2B}"/>
    <dgm:cxn modelId="{84F6A8B4-D402-4247-955E-04255FB16525}" srcId="{5CF2E8E4-8895-4CC0-BE45-2F0BF41713A8}" destId="{3AC722D5-FF03-4C70-A6FF-B0166AAB48CD}" srcOrd="0" destOrd="0" parTransId="{7B87022D-6DE8-40CD-884D-96B2B9FC9673}" sibTransId="{F8EB4535-1F4E-449C-9065-A6ED898B4013}"/>
    <dgm:cxn modelId="{6640EAC9-3A39-4D0B-AA73-2F09338916B8}" srcId="{5CF2E8E4-8895-4CC0-BE45-2F0BF41713A8}" destId="{96BBB418-A470-4588-BABC-A8380115CEC3}" srcOrd="3" destOrd="0" parTransId="{A2F0CF60-E6F7-428C-A051-0F172F95A71D}" sibTransId="{EC1469BF-92B2-4087-9A9F-03A4C652B9BB}"/>
    <dgm:cxn modelId="{851DCFCD-82DE-4274-A199-92CD3C4683FC}" type="presOf" srcId="{8E606AAE-74CA-4028-ACBA-F66A8BFB3A61}" destId="{1BF32D06-28DE-46F9-847A-B4725DC4CC6D}" srcOrd="0" destOrd="1" presId="urn:microsoft.com/office/officeart/2005/8/layout/chevron2"/>
    <dgm:cxn modelId="{807540D9-2B14-40F8-8657-97FAA001165F}" type="presOf" srcId="{5CF2E8E4-8895-4CC0-BE45-2F0BF41713A8}" destId="{1001AFE2-AD17-46E0-BDA1-44CCD3CAC1F1}" srcOrd="0" destOrd="0" presId="urn:microsoft.com/office/officeart/2005/8/layout/chevron2"/>
    <dgm:cxn modelId="{44D99FAF-DB17-44C3-9937-89A4B074DB5A}" type="presParOf" srcId="{1001AFE2-AD17-46E0-BDA1-44CCD3CAC1F1}" destId="{AF851FA2-5B46-447F-ADEC-F9774B25FB9E}" srcOrd="0" destOrd="0" presId="urn:microsoft.com/office/officeart/2005/8/layout/chevron2"/>
    <dgm:cxn modelId="{6557A24D-67AA-474A-84AF-D527F67EDA34}" type="presParOf" srcId="{AF851FA2-5B46-447F-ADEC-F9774B25FB9E}" destId="{EBD5C2F3-727E-4E87-9D3C-4143C3095174}" srcOrd="0" destOrd="0" presId="urn:microsoft.com/office/officeart/2005/8/layout/chevron2"/>
    <dgm:cxn modelId="{A56CBD9E-2DB8-4BA2-9AD3-AE369EDAB653}" type="presParOf" srcId="{AF851FA2-5B46-447F-ADEC-F9774B25FB9E}" destId="{1BF32D06-28DE-46F9-847A-B4725DC4CC6D}" srcOrd="1" destOrd="0" presId="urn:microsoft.com/office/officeart/2005/8/layout/chevron2"/>
    <dgm:cxn modelId="{3934EA64-1EFE-4336-92FF-73D9474EEE06}" type="presParOf" srcId="{1001AFE2-AD17-46E0-BDA1-44CCD3CAC1F1}" destId="{2D35BA1A-5F50-4974-A144-3A9D6F476042}" srcOrd="1" destOrd="0" presId="urn:microsoft.com/office/officeart/2005/8/layout/chevron2"/>
    <dgm:cxn modelId="{A448E4AA-1A28-4F28-A16D-B9F123CE2B33}" type="presParOf" srcId="{1001AFE2-AD17-46E0-BDA1-44CCD3CAC1F1}" destId="{D1819609-7DF3-40A6-9AD3-E7D00B4B6EB1}" srcOrd="2" destOrd="0" presId="urn:microsoft.com/office/officeart/2005/8/layout/chevron2"/>
    <dgm:cxn modelId="{F3908214-B73B-4604-B727-25216B5BDB57}" type="presParOf" srcId="{D1819609-7DF3-40A6-9AD3-E7D00B4B6EB1}" destId="{629BBC57-6AF7-4913-B902-BE2C6F7582CC}" srcOrd="0" destOrd="0" presId="urn:microsoft.com/office/officeart/2005/8/layout/chevron2"/>
    <dgm:cxn modelId="{DD60DDF9-99FA-410C-AF1B-20F1FD06EE6A}" type="presParOf" srcId="{D1819609-7DF3-40A6-9AD3-E7D00B4B6EB1}" destId="{BCD9C978-352D-44B4-A65C-AB455177D220}" srcOrd="1" destOrd="0" presId="urn:microsoft.com/office/officeart/2005/8/layout/chevron2"/>
    <dgm:cxn modelId="{985CA62C-ABBD-4CA3-BE7D-81309FFCB8CB}" type="presParOf" srcId="{1001AFE2-AD17-46E0-BDA1-44CCD3CAC1F1}" destId="{A22C61E4-E939-44AC-92F5-D11658A15F91}" srcOrd="3" destOrd="0" presId="urn:microsoft.com/office/officeart/2005/8/layout/chevron2"/>
    <dgm:cxn modelId="{4B31F51B-33C2-4861-8B93-4298B983AC3D}" type="presParOf" srcId="{1001AFE2-AD17-46E0-BDA1-44CCD3CAC1F1}" destId="{B2701793-4AA0-4357-A21D-7524BC1AD536}" srcOrd="4" destOrd="0" presId="urn:microsoft.com/office/officeart/2005/8/layout/chevron2"/>
    <dgm:cxn modelId="{CEF49293-0D90-4F65-BED3-3745AE1F717C}" type="presParOf" srcId="{B2701793-4AA0-4357-A21D-7524BC1AD536}" destId="{95F29DBE-5CE9-4C2D-87DA-BF767A1E782C}" srcOrd="0" destOrd="0" presId="urn:microsoft.com/office/officeart/2005/8/layout/chevron2"/>
    <dgm:cxn modelId="{D7DBDEC5-5EBE-4E85-9C86-7A353BF0C6C9}" type="presParOf" srcId="{B2701793-4AA0-4357-A21D-7524BC1AD536}" destId="{17DC6CC4-763A-4B5B-B21C-EEDA82F1370C}" srcOrd="1" destOrd="0" presId="urn:microsoft.com/office/officeart/2005/8/layout/chevron2"/>
    <dgm:cxn modelId="{9A9B41C6-71CE-4513-B2C1-E40C2943F559}" type="presParOf" srcId="{1001AFE2-AD17-46E0-BDA1-44CCD3CAC1F1}" destId="{A37599EC-73D0-490C-86E6-9CDFBF9C9512}" srcOrd="5" destOrd="0" presId="urn:microsoft.com/office/officeart/2005/8/layout/chevron2"/>
    <dgm:cxn modelId="{1394FF07-74CD-4849-BE88-1A34BB7C8A9E}" type="presParOf" srcId="{1001AFE2-AD17-46E0-BDA1-44CCD3CAC1F1}" destId="{5E2B9F96-14CC-416A-8857-151FDFD4B0C2}" srcOrd="6" destOrd="0" presId="urn:microsoft.com/office/officeart/2005/8/layout/chevron2"/>
    <dgm:cxn modelId="{D30A5E3A-0953-4492-ABA9-005D0F6E0B7B}" type="presParOf" srcId="{5E2B9F96-14CC-416A-8857-151FDFD4B0C2}" destId="{0D8B9B60-EE0E-41C8-BDA4-F079C245ED4B}" srcOrd="0" destOrd="0" presId="urn:microsoft.com/office/officeart/2005/8/layout/chevron2"/>
    <dgm:cxn modelId="{015ABCBF-9CEE-4004-9EE6-FC73E14EC6BD}" type="presParOf" srcId="{5E2B9F96-14CC-416A-8857-151FDFD4B0C2}" destId="{33C77B3B-CD6B-4938-91B3-0BE2BD2EA0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5C2F3-727E-4E87-9D3C-4143C3095174}">
      <dsp:nvSpPr>
        <dsp:cNvPr id="0" name=""/>
        <dsp:cNvSpPr/>
      </dsp:nvSpPr>
      <dsp:spPr>
        <a:xfrm rot="5400000">
          <a:off x="-162399" y="167386"/>
          <a:ext cx="1082665" cy="75786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POR QUE</a:t>
          </a:r>
        </a:p>
      </dsp:txBody>
      <dsp:txXfrm rot="-5400000">
        <a:off x="2" y="383919"/>
        <a:ext cx="757865" cy="324800"/>
      </dsp:txXfrm>
    </dsp:sp>
    <dsp:sp modelId="{1BF32D06-28DE-46F9-847A-B4725DC4CC6D}">
      <dsp:nvSpPr>
        <dsp:cNvPr id="0" name=""/>
        <dsp:cNvSpPr/>
      </dsp:nvSpPr>
      <dsp:spPr>
        <a:xfrm rot="5400000">
          <a:off x="3780608" y="-3022742"/>
          <a:ext cx="703732" cy="6749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dirty="0">
              <a:effectLst/>
              <a:latin typeface="Söhne"/>
            </a:rPr>
            <a:t>Demora en la migración al nuevo equipo por parte del proveedor Telefónica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000" kern="1200" dirty="0"/>
        </a:p>
      </dsp:txBody>
      <dsp:txXfrm rot="-5400000">
        <a:off x="757866" y="34353"/>
        <a:ext cx="6714864" cy="635026"/>
      </dsp:txXfrm>
    </dsp:sp>
    <dsp:sp modelId="{629BBC57-6AF7-4913-B902-BE2C6F7582CC}">
      <dsp:nvSpPr>
        <dsp:cNvPr id="0" name=""/>
        <dsp:cNvSpPr/>
      </dsp:nvSpPr>
      <dsp:spPr>
        <a:xfrm rot="5400000">
          <a:off x="-162399" y="1101107"/>
          <a:ext cx="1082665" cy="757865"/>
        </a:xfrm>
        <a:prstGeom prst="chevron">
          <a:avLst/>
        </a:prstGeom>
        <a:solidFill>
          <a:srgbClr val="415347">
            <a:lumMod val="60000"/>
            <a:lumOff val="40000"/>
          </a:srgbClr>
        </a:solidFill>
        <a:ln w="6350" cap="flat" cmpd="sng" algn="ctr">
          <a:solidFill>
            <a:srgbClr val="4153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white"/>
              </a:solidFill>
              <a:latin typeface="Dante"/>
              <a:ea typeface="+mn-ea"/>
              <a:cs typeface="+mn-cs"/>
            </a:rPr>
            <a:t>POR QUE</a:t>
          </a:r>
        </a:p>
      </dsp:txBody>
      <dsp:txXfrm rot="-5400000">
        <a:off x="2" y="1317640"/>
        <a:ext cx="757865" cy="324800"/>
      </dsp:txXfrm>
    </dsp:sp>
    <dsp:sp modelId="{BCD9C978-352D-44B4-A65C-AB455177D220}">
      <dsp:nvSpPr>
        <dsp:cNvPr id="0" name=""/>
        <dsp:cNvSpPr/>
      </dsp:nvSpPr>
      <dsp:spPr>
        <a:xfrm rot="5400000">
          <a:off x="3804221" y="-2084211"/>
          <a:ext cx="656504" cy="6749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dirty="0">
              <a:effectLst/>
              <a:latin typeface="Söhne"/>
            </a:rPr>
            <a:t>Problemas técnicos no previstos durante la migración que retrasaron el proceso.</a:t>
          </a:r>
          <a:endParaRPr lang="es-EC" sz="2000" kern="1200" dirty="0"/>
        </a:p>
      </dsp:txBody>
      <dsp:txXfrm rot="-5400000">
        <a:off x="757865" y="994193"/>
        <a:ext cx="6717169" cy="592408"/>
      </dsp:txXfrm>
    </dsp:sp>
    <dsp:sp modelId="{95F29DBE-5CE9-4C2D-87DA-BF767A1E782C}">
      <dsp:nvSpPr>
        <dsp:cNvPr id="0" name=""/>
        <dsp:cNvSpPr/>
      </dsp:nvSpPr>
      <dsp:spPr>
        <a:xfrm rot="5400000">
          <a:off x="-162399" y="2034827"/>
          <a:ext cx="1082665" cy="757865"/>
        </a:xfrm>
        <a:prstGeom prst="chevron">
          <a:avLst/>
        </a:prstGeom>
        <a:solidFill>
          <a:srgbClr val="415347">
            <a:lumMod val="60000"/>
            <a:lumOff val="40000"/>
          </a:srgbClr>
        </a:solidFill>
        <a:ln w="6350" cap="flat" cmpd="sng" algn="ctr">
          <a:solidFill>
            <a:srgbClr val="4153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white"/>
              </a:solidFill>
              <a:latin typeface="Dante"/>
              <a:ea typeface="+mn-ea"/>
              <a:cs typeface="+mn-cs"/>
            </a:rPr>
            <a:t>POR QUE </a:t>
          </a:r>
        </a:p>
      </dsp:txBody>
      <dsp:txXfrm rot="-5400000">
        <a:off x="2" y="2251360"/>
        <a:ext cx="757865" cy="324800"/>
      </dsp:txXfrm>
    </dsp:sp>
    <dsp:sp modelId="{17DC6CC4-763A-4B5B-B21C-EEDA82F1370C}">
      <dsp:nvSpPr>
        <dsp:cNvPr id="0" name=""/>
        <dsp:cNvSpPr/>
      </dsp:nvSpPr>
      <dsp:spPr>
        <a:xfrm rot="5400000">
          <a:off x="3806748" y="-1148984"/>
          <a:ext cx="651452" cy="6749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dirty="0">
              <a:effectLst/>
              <a:latin typeface="Söhne"/>
            </a:rPr>
            <a:t>Comunicación insuficiente por parte del proveedor sobre el estado del proyecto y posibles retrasos</a:t>
          </a:r>
          <a:endParaRPr lang="es-EC" sz="2000" kern="1200" dirty="0"/>
        </a:p>
      </dsp:txBody>
      <dsp:txXfrm rot="-5400000">
        <a:off x="757866" y="1931699"/>
        <a:ext cx="6717416" cy="587850"/>
      </dsp:txXfrm>
    </dsp:sp>
    <dsp:sp modelId="{0D8B9B60-EE0E-41C8-BDA4-F079C245ED4B}">
      <dsp:nvSpPr>
        <dsp:cNvPr id="0" name=""/>
        <dsp:cNvSpPr/>
      </dsp:nvSpPr>
      <dsp:spPr>
        <a:xfrm rot="5400000">
          <a:off x="-162399" y="2968547"/>
          <a:ext cx="1082665" cy="757865"/>
        </a:xfrm>
        <a:prstGeom prst="chevron">
          <a:avLst/>
        </a:prstGeom>
        <a:solidFill>
          <a:srgbClr val="415347">
            <a:lumMod val="60000"/>
            <a:lumOff val="40000"/>
          </a:srgbClr>
        </a:solidFill>
        <a:ln w="6350" cap="flat" cmpd="sng" algn="ctr">
          <a:solidFill>
            <a:srgbClr val="4153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white"/>
              </a:solidFill>
              <a:latin typeface="Dante"/>
              <a:ea typeface="+mn-ea"/>
              <a:cs typeface="+mn-cs"/>
            </a:rPr>
            <a:t>POR QUE </a:t>
          </a:r>
        </a:p>
      </dsp:txBody>
      <dsp:txXfrm rot="-5400000">
        <a:off x="2" y="3185080"/>
        <a:ext cx="757865" cy="324800"/>
      </dsp:txXfrm>
    </dsp:sp>
    <dsp:sp modelId="{33C77B3B-CD6B-4938-91B3-0BE2BD2EA07A}">
      <dsp:nvSpPr>
        <dsp:cNvPr id="0" name=""/>
        <dsp:cNvSpPr/>
      </dsp:nvSpPr>
      <dsp:spPr>
        <a:xfrm rot="5400000">
          <a:off x="3814359" y="-186031"/>
          <a:ext cx="636230" cy="6749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Söhne"/>
              <a:ea typeface="+mn-ea"/>
              <a:cs typeface="+mn-cs"/>
            </a:rPr>
            <a:t>Falta de recursos por parte del proveedor para completar la migración a tiempo.</a:t>
          </a:r>
          <a:endParaRPr lang="es-EC" sz="2000" kern="1200" dirty="0"/>
        </a:p>
      </dsp:txBody>
      <dsp:txXfrm rot="-5400000">
        <a:off x="757866" y="2901520"/>
        <a:ext cx="6718159" cy="574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49D97-5140-413D-A719-8D2A78D7C08B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067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49D97-5140-413D-A719-8D2A78D7C08B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513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720" y="2172615"/>
            <a:ext cx="3071005" cy="305139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>
                <a:solidFill>
                  <a:srgbClr val="FDB71A">
                    <a:alpha val="75000"/>
                  </a:srgbClr>
                </a:solidFill>
              </a:defRPr>
            </a:lvl1pPr>
          </a:lstStyle>
          <a:p>
            <a:pPr>
              <a:tabLst>
                <a:tab pos="3370263" algn="l"/>
              </a:tabLst>
            </a:pP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41AF2-0042-7B42-85A8-72FB2DF63B51}"/>
              </a:ext>
            </a:extLst>
          </p:cNvPr>
          <p:cNvSpPr txBox="1"/>
          <p:nvPr userDrawn="1"/>
        </p:nvSpPr>
        <p:spPr>
          <a:xfrm rot="16200000">
            <a:off x="-790187" y="1317290"/>
            <a:ext cx="226000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100" b="0" i="0" dirty="0">
                <a:latin typeface="Heebo" pitchFamily="2" charset="-79"/>
                <a:ea typeface="Source Sans Pro" charset="0"/>
                <a:cs typeface="Heebo" pitchFamily="2" charset="-79"/>
              </a:rPr>
              <a:t>RUBIX ENERGY GROUP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0D6B0F-1550-2C4C-B63D-E8D1C7F9F8BB}"/>
              </a:ext>
            </a:extLst>
          </p:cNvPr>
          <p:cNvCxnSpPr/>
          <p:nvPr userDrawn="1"/>
        </p:nvCxnSpPr>
        <p:spPr>
          <a:xfrm>
            <a:off x="595420" y="9388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93DCC11-A692-9C48-9684-2A4E82B19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61" y="6356350"/>
            <a:ext cx="425450" cy="267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CD87A7-C5AF-6246-AA76-8AFCBEE44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720" y="318091"/>
            <a:ext cx="3071005" cy="8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>
            <a:lvl1pPr>
              <a:defRPr>
                <a:solidFill>
                  <a:srgbClr val="FDB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6614" y="1350723"/>
            <a:ext cx="10515600" cy="0"/>
          </a:xfrm>
          <a:prstGeom prst="line">
            <a:avLst/>
          </a:prstGeom>
          <a:ln w="9525">
            <a:solidFill>
              <a:srgbClr val="FFFFFF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661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15921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92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>
                <a:solidFill>
                  <a:srgbClr val="FDB71A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92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5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01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700"/>
            <a:ext cx="3525820" cy="1403343"/>
          </a:xfrm>
        </p:spPr>
        <p:txBody>
          <a:bodyPr anchor="ctr">
            <a:normAutofit/>
          </a:bodyPr>
          <a:lstStyle>
            <a:lvl1pPr algn="l">
              <a:defRPr>
                <a:solidFill>
                  <a:srgbClr val="FDB71A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5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93399" y="2314705"/>
            <a:ext cx="2253018" cy="0"/>
          </a:xfrm>
          <a:prstGeom prst="line">
            <a:avLst/>
          </a:prstGeom>
          <a:ln w="9525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rgbClr val="FDB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rgbClr val="FFFFFF">
                    <a:alpha val="75000"/>
                  </a:srgb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DB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B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363423"/>
            <a:ext cx="10515600" cy="0"/>
          </a:xfrm>
          <a:prstGeom prst="line">
            <a:avLst/>
          </a:prstGeom>
          <a:ln w="9525">
            <a:solidFill>
              <a:srgbClr val="FFFFFF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647700"/>
            <a:ext cx="3483421" cy="2866599"/>
          </a:xfrm>
        </p:spPr>
        <p:txBody>
          <a:bodyPr>
            <a:normAutofit/>
          </a:bodyPr>
          <a:lstStyle>
            <a:lvl1pPr>
              <a:defRPr>
                <a:solidFill>
                  <a:srgbClr val="FDB71A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0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>
                <a:solidFill>
                  <a:srgbClr val="FFFFFF">
                    <a:alpha val="8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6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11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96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82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61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521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76819B-31F3-2840-9728-C81A21849146}"/>
              </a:ext>
            </a:extLst>
          </p:cNvPr>
          <p:cNvCxnSpPr/>
          <p:nvPr userDrawn="1"/>
        </p:nvCxnSpPr>
        <p:spPr>
          <a:xfrm>
            <a:off x="595420" y="9388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A03E4FD-412D-F244-82CF-DE410F2C5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61" y="6356350"/>
            <a:ext cx="425450" cy="2673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838700" y="1344305"/>
            <a:ext cx="0" cy="1610436"/>
          </a:xfrm>
          <a:prstGeom prst="line">
            <a:avLst/>
          </a:prstGeom>
          <a:ln w="9525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>
                <a:solidFill>
                  <a:srgbClr val="FDB71A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069" y="1900962"/>
            <a:ext cx="10292340" cy="1954213"/>
          </a:xfrm>
        </p:spPr>
        <p:txBody>
          <a:bodyPr anchor="t"/>
          <a:lstStyle>
            <a:lvl1pPr marL="0" indent="0" algn="just">
              <a:buNone/>
              <a:defRPr baseline="0">
                <a:solidFill>
                  <a:srgbClr val="FFFFFF">
                    <a:alpha val="85000"/>
                  </a:srgbClr>
                </a:solidFill>
              </a:defRPr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7460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>
                <a:solidFill>
                  <a:srgbClr val="FDB71A"/>
                </a:solidFill>
              </a:defRPr>
            </a:lvl1pPr>
          </a:lstStyle>
          <a:p>
            <a:pPr algn="r"/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>
                <a:solidFill>
                  <a:srgbClr val="FDB71A">
                    <a:alpha val="85000"/>
                  </a:srgbClr>
                </a:solidFill>
              </a:defRPr>
            </a:lvl1pPr>
          </a:lstStyle>
          <a:p>
            <a:pPr algn="l"/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B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>
            <a:lvl1pPr>
              <a:defRPr>
                <a:solidFill>
                  <a:srgbClr val="FFFFFF">
                    <a:alpha val="85000"/>
                  </a:srgbClr>
                </a:solidFill>
              </a:defRPr>
            </a:lvl1pPr>
            <a:lvl2pPr>
              <a:defRPr>
                <a:solidFill>
                  <a:srgbClr val="FFFFFF">
                    <a:alpha val="85000"/>
                  </a:srgbClr>
                </a:solidFill>
              </a:defRPr>
            </a:lvl2pPr>
            <a:lvl3pPr>
              <a:defRPr>
                <a:solidFill>
                  <a:srgbClr val="FFFFFF">
                    <a:alpha val="85000"/>
                  </a:srgbClr>
                </a:solidFill>
              </a:defRPr>
            </a:lvl3pPr>
            <a:lvl4pPr>
              <a:defRPr>
                <a:solidFill>
                  <a:srgbClr val="FFFFFF">
                    <a:alpha val="85000"/>
                  </a:srgbClr>
                </a:solidFill>
              </a:defRPr>
            </a:lvl4pPr>
            <a:lvl5pPr>
              <a:defRPr>
                <a:solidFill>
                  <a:srgbClr val="FFFFFF">
                    <a:alpha val="85000"/>
                  </a:srgb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473988"/>
            <a:ext cx="10515600" cy="0"/>
          </a:xfrm>
          <a:prstGeom prst="line">
            <a:avLst/>
          </a:prstGeom>
          <a:ln w="9525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807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292" y="1679441"/>
            <a:ext cx="10714006" cy="589966"/>
          </a:xfrm>
        </p:spPr>
        <p:txBody>
          <a:bodyPr>
            <a:normAutofit fontScale="90000"/>
          </a:bodyPr>
          <a:lstStyle>
            <a:lvl1pPr algn="l">
              <a:defRPr>
                <a:solidFill>
                  <a:srgbClr val="FDB71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292" y="2273661"/>
            <a:ext cx="10714006" cy="447630"/>
          </a:xfr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rgbClr val="FFFFFF">
                    <a:alpha val="85000"/>
                  </a:srgbClr>
                </a:solidFill>
              </a:defRPr>
            </a:lvl1pPr>
          </a:lstStyle>
          <a:p>
            <a:endParaRPr lang="en-US" sz="16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292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9844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2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28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B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376123"/>
            <a:ext cx="10515600" cy="0"/>
          </a:xfrm>
          <a:prstGeom prst="line">
            <a:avLst/>
          </a:prstGeom>
          <a:ln w="9525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3811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6418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807AB57C-FB2F-4687-A53B-10BC93C06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811" y="2266497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000D73B6-1C0A-4F47-AA94-E1B7667F2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9664" y="2276021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35F208ED-C2A5-4E66-AD25-D5D7D73E6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094" y="2260823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8C8C6B13-E352-4D69-9FB1-F92A36C33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7217" y="2266497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C071B65-316E-4CAB-8D44-4F4A52024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77C885E3-D5E0-4CBD-BA10-704E92E5FA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DF1E930-E006-4E8D-912E-5C7DE87EE7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4054" y="4095056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C24456D-6FC8-4A02-A705-91CAD806F8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4053" y="4479135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0AA21CB-553A-476D-9DBE-6B06618FE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3595" y="4088244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0CD8AA8-7148-4DD0-89BA-F4D140F241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594" y="4472323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C99B4FF6-133C-4927-BD3D-357FBD13C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1606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78286AF-2AD6-4303-884E-832045E59D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21605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>
            <a:lvl1pPr>
              <a:defRPr>
                <a:solidFill>
                  <a:srgbClr val="FDB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807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>
            <a:lvl1pPr>
              <a:defRPr>
                <a:solidFill>
                  <a:srgbClr val="FDB7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6612" y="1338023"/>
            <a:ext cx="10515600" cy="0"/>
          </a:xfrm>
          <a:prstGeom prst="line">
            <a:avLst/>
          </a:prstGeom>
          <a:ln w="9525">
            <a:solidFill>
              <a:schemeClr val="tx1">
                <a:lumMod val="95000"/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1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921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spc="100" baseline="0">
                <a:solidFill>
                  <a:schemeClr val="tx1">
                    <a:alpha val="75000"/>
                  </a:schemeClr>
                </a:solidFill>
                <a:latin typeface="Heebo" pitchFamily="2" charset="-79"/>
                <a:cs typeface="Heebo" pitchFamily="2" charset="-79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807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 cap="all" spc="400" baseline="0">
                <a:solidFill>
                  <a:schemeClr val="tx1">
                    <a:alpha val="75000"/>
                  </a:schemeClr>
                </a:solidFill>
                <a:latin typeface="Heebo" pitchFamily="2" charset="-79"/>
                <a:cs typeface="Heebo" pitchFamily="2" charset="-79"/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alpha val="75000"/>
                  </a:schemeClr>
                </a:solidFill>
                <a:latin typeface="Heebo" pitchFamily="2" charset="-79"/>
                <a:cs typeface="Heebo" pitchFamily="2" charset="-79"/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FCD415-2321-F845-A0B3-8DE15D951A0F}"/>
              </a:ext>
            </a:extLst>
          </p:cNvPr>
          <p:cNvCxnSpPr/>
          <p:nvPr userDrawn="1"/>
        </p:nvCxnSpPr>
        <p:spPr>
          <a:xfrm>
            <a:off x="595420" y="9388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D21CF48-AE30-4D42-BF7F-BFE7E504109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3561" y="6356350"/>
            <a:ext cx="425450" cy="267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FEB336-6D73-3D48-B1B4-A3FA9022FAF7}"/>
              </a:ext>
            </a:extLst>
          </p:cNvPr>
          <p:cNvSpPr txBox="1"/>
          <p:nvPr userDrawn="1"/>
        </p:nvSpPr>
        <p:spPr>
          <a:xfrm rot="16200000">
            <a:off x="-790187" y="1317290"/>
            <a:ext cx="226000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100" b="0" i="0" dirty="0">
                <a:latin typeface="Heebo" pitchFamily="2" charset="-79"/>
                <a:ea typeface="Source Sans Pro" charset="0"/>
                <a:cs typeface="Heebo" pitchFamily="2" charset="-79"/>
              </a:rPr>
              <a:t>RUBIX ENERGY GROUP</a:t>
            </a:r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71" r:id="rId5"/>
    <p:sldLayoutId id="2147483670" r:id="rId6"/>
    <p:sldLayoutId id="2147483672" r:id="rId7"/>
    <p:sldLayoutId id="2147483654" r:id="rId8"/>
    <p:sldLayoutId id="2147483653" r:id="rId9"/>
    <p:sldLayoutId id="2147483667" r:id="rId10"/>
    <p:sldLayoutId id="2147483668" r:id="rId11"/>
    <p:sldLayoutId id="2147483669" r:id="rId12"/>
    <p:sldLayoutId id="2147483649" r:id="rId13"/>
    <p:sldLayoutId id="2147483651" r:id="rId14"/>
    <p:sldLayoutId id="2147483652" r:id="rId15"/>
    <p:sldLayoutId id="2147483655" r:id="rId16"/>
    <p:sldLayoutId id="2147483656" r:id="rId17"/>
    <p:sldLayoutId id="2147483657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rgbClr val="FFFFFF"/>
          </a:solidFill>
          <a:latin typeface="Heebo" pitchFamily="2" charset="-79"/>
          <a:ea typeface="+mj-ea"/>
          <a:cs typeface="Heebo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b="0" i="0" kern="1200" spc="100" baseline="0">
          <a:solidFill>
            <a:schemeClr val="tx1">
              <a:alpha val="85000"/>
            </a:schemeClr>
          </a:solidFill>
          <a:latin typeface="Heebo" pitchFamily="2" charset="-79"/>
          <a:ea typeface="+mn-ea"/>
          <a:cs typeface="Heebo" pitchFamily="2" charset="-79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0" i="0" kern="1200" spc="100" baseline="0">
          <a:solidFill>
            <a:schemeClr val="tx1">
              <a:alpha val="85000"/>
            </a:schemeClr>
          </a:solidFill>
          <a:latin typeface="Heebo" pitchFamily="2" charset="-79"/>
          <a:ea typeface="+mn-ea"/>
          <a:cs typeface="Heebo" pitchFamily="2" charset="-79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100" baseline="0">
          <a:solidFill>
            <a:schemeClr val="tx1">
              <a:alpha val="85000"/>
            </a:schemeClr>
          </a:solidFill>
          <a:latin typeface="Heebo" pitchFamily="2" charset="-79"/>
          <a:ea typeface="+mn-ea"/>
          <a:cs typeface="Heebo" pitchFamily="2" charset="-79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b="0" i="0" kern="1200" spc="100" baseline="0">
          <a:solidFill>
            <a:schemeClr val="tx1">
              <a:alpha val="85000"/>
            </a:schemeClr>
          </a:solidFill>
          <a:latin typeface="Heebo" pitchFamily="2" charset="-79"/>
          <a:ea typeface="+mn-ea"/>
          <a:cs typeface="Heebo" pitchFamily="2" charset="-79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b="0" i="0" kern="1200" spc="100" baseline="0">
          <a:solidFill>
            <a:schemeClr val="tx1">
              <a:alpha val="85000"/>
            </a:schemeClr>
          </a:solidFill>
          <a:latin typeface="Heebo" pitchFamily="2" charset="-79"/>
          <a:ea typeface="+mn-ea"/>
          <a:cs typeface="Heebo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234" y="2496951"/>
            <a:ext cx="3343275" cy="280119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s-EC" sz="3200" b="1" dirty="0">
                <a:solidFill>
                  <a:schemeClr val="tx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Proceso SOP-08</a:t>
            </a:r>
            <a:br>
              <a:rPr lang="es-EC" sz="3200" b="1" dirty="0">
                <a:solidFill>
                  <a:schemeClr val="tx1">
                    <a:lumMod val="6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s-EC" sz="3200" b="1" dirty="0">
                <a:solidFill>
                  <a:schemeClr val="tx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Mantenimiento Infraestructura TI</a:t>
            </a:r>
            <a:br>
              <a:rPr lang="es-EC" sz="3200" b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</a:rPr>
            </a:br>
            <a:br>
              <a:rPr lang="es-EC" sz="3200" b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</a:rPr>
            </a:br>
            <a:endParaRPr lang="en-US" dirty="0">
              <a:solidFill>
                <a:srgbClr val="FFFFFF">
                  <a:alpha val="75000"/>
                </a:srgbClr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5950"/>
          <a:stretch/>
        </p:blipFill>
        <p:spPr>
          <a:xfrm>
            <a:off x="4383023" y="0"/>
            <a:ext cx="78089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Título">
            <a:extLst>
              <a:ext uri="{FF2B5EF4-FFF2-40B4-BE49-F238E27FC236}">
                <a16:creationId xmlns:a16="http://schemas.microsoft.com/office/drawing/2014/main" id="{82040060-125D-5B80-8CDB-B7643AEF9226}"/>
              </a:ext>
            </a:extLst>
          </p:cNvPr>
          <p:cNvSpPr txBox="1">
            <a:spLocks/>
          </p:cNvSpPr>
          <p:nvPr/>
        </p:nvSpPr>
        <p:spPr>
          <a:xfrm>
            <a:off x="1748679" y="615669"/>
            <a:ext cx="9221060" cy="22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71999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22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 defTabSz="719999">
              <a:lnSpc>
                <a:spcPct val="90000"/>
              </a:lnSpc>
              <a:spcBef>
                <a:spcPct val="0"/>
              </a:spcBef>
              <a:defRPr/>
            </a:pPr>
            <a:r>
              <a:rPr lang="es-EC" sz="3100" b="1" dirty="0">
                <a:solidFill>
                  <a:schemeClr val="tx1">
                    <a:lumMod val="95000"/>
                  </a:schemeClr>
                </a:solidFill>
              </a:rPr>
              <a:t>		</a:t>
            </a:r>
            <a:r>
              <a:rPr lang="es-EC" sz="31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DE PROYECTOS TI</a:t>
            </a:r>
          </a:p>
          <a:p>
            <a:pPr algn="just" defTabSz="719999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700" b="1" dirty="0">
                <a:solidFill>
                  <a:schemeClr val="tx1">
                    <a:lumMod val="95000"/>
                  </a:schemeClr>
                </a:solidFill>
              </a:rPr>
              <a:t>                     </a:t>
            </a:r>
          </a:p>
          <a:p>
            <a:pPr defTabSz="719999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700" b="1" dirty="0">
                <a:solidFill>
                  <a:schemeClr val="tx1">
                    <a:lumMod val="95000"/>
                  </a:schemeClr>
                </a:solidFill>
              </a:rPr>
              <a:t>		    </a:t>
            </a:r>
            <a:r>
              <a:rPr lang="es-ES" sz="2800" dirty="0">
                <a:latin typeface="Arial" charset="0"/>
                <a:cs typeface="Arial" charset="0"/>
              </a:rPr>
              <a:t>(SISTEMA DE COMUNICACIONES)</a:t>
            </a:r>
          </a:p>
          <a:p>
            <a:pPr lvl="0" defTabSz="719999">
              <a:lnSpc>
                <a:spcPct val="90000"/>
              </a:lnSpc>
              <a:spcBef>
                <a:spcPct val="0"/>
              </a:spcBef>
              <a:defRPr/>
            </a:pPr>
            <a:endParaRPr lang="es-EC" sz="3200" dirty="0">
              <a:latin typeface="Arial" charset="0"/>
              <a:cs typeface="Arial" charset="0"/>
            </a:endParaRPr>
          </a:p>
          <a:p>
            <a:pPr lvl="0" defTabSz="719999">
              <a:lnSpc>
                <a:spcPct val="90000"/>
              </a:lnSpc>
              <a:spcBef>
                <a:spcPct val="0"/>
              </a:spcBef>
              <a:defRPr/>
            </a:pPr>
            <a:br>
              <a:rPr lang="es-EC" sz="3200" dirty="0">
                <a:latin typeface="Arial" charset="0"/>
                <a:cs typeface="Arial" charset="0"/>
              </a:rPr>
            </a:br>
            <a:r>
              <a:rPr lang="es-EC" sz="2800" dirty="0">
                <a:latin typeface="Arial" charset="0"/>
                <a:cs typeface="Arial" charset="0"/>
              </a:rPr>
              <a:t>RESULTADOS</a:t>
            </a:r>
          </a:p>
          <a:p>
            <a:pPr defTabSz="719999">
              <a:lnSpc>
                <a:spcPct val="90000"/>
              </a:lnSpc>
              <a:spcBef>
                <a:spcPct val="0"/>
              </a:spcBef>
              <a:defRPr/>
            </a:pPr>
            <a:endParaRPr lang="es-EC" sz="27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19999">
              <a:lnSpc>
                <a:spcPct val="90000"/>
              </a:lnSpc>
              <a:spcBef>
                <a:spcPct val="0"/>
              </a:spcBef>
              <a:defRPr/>
            </a:pPr>
            <a:endParaRPr kumimoji="0" lang="es-EC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graphicFrame>
        <p:nvGraphicFramePr>
          <p:cNvPr id="5" name="9 Tabla">
            <a:extLst>
              <a:ext uri="{FF2B5EF4-FFF2-40B4-BE49-F238E27FC236}">
                <a16:creationId xmlns:a16="http://schemas.microsoft.com/office/drawing/2014/main" id="{A2E44724-7381-FA8E-ED85-C54F6CFA5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16236"/>
              </p:ext>
            </p:extLst>
          </p:nvPr>
        </p:nvGraphicFramePr>
        <p:xfrm>
          <a:off x="1816517" y="3065970"/>
          <a:ext cx="9085384" cy="2705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8943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Proceso de Gestión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Objetivo/Meta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Indicador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Formula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Unidad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Meta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Resultado del 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242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la Infraestructura 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17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Incrementar la disponibilidad de los Sistemas de Información &amp; Comunicaciones.</a:t>
                      </a:r>
                      <a:endParaRPr lang="es-ES" sz="1417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17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Disponibilidad de los Sistemas de Información &amp; Comunicaciones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s-EC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I= [ TDE - TTF) / TDE]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s-EC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s-EC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TDE</a:t>
                      </a:r>
                      <a:r>
                        <a:rPr lang="es-EC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= Tiempo Disponible Esperado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s-EC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TTF= </a:t>
                      </a:r>
                      <a:r>
                        <a:rPr lang="es-EC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Tiempo Total Fallas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2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140414079"/>
              </p:ext>
            </p:extLst>
          </p:nvPr>
        </p:nvGraphicFramePr>
        <p:xfrm>
          <a:off x="2450633" y="1281706"/>
          <a:ext cx="7507083" cy="38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3152231" y="5458858"/>
            <a:ext cx="6805485" cy="12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solidFill>
                  <a:schemeClr val="tx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Causa raíz</a:t>
            </a:r>
            <a:r>
              <a:rPr lang="es-EC" sz="1905" dirty="0"/>
              <a:t>:</a:t>
            </a:r>
            <a:r>
              <a:rPr lang="es-EC" sz="190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öhne"/>
              </a:rPr>
              <a:t> </a:t>
            </a:r>
            <a:r>
              <a:rPr lang="es-ES" sz="1800" b="1" dirty="0">
                <a:solidFill>
                  <a:schemeClr val="tx1">
                    <a:lumMod val="95000"/>
                  </a:schemeClr>
                </a:solidFill>
                <a:latin typeface="Söhne"/>
              </a:rPr>
              <a:t>F</a:t>
            </a:r>
            <a:r>
              <a:rPr lang="es-ES" sz="1800" b="1" i="0" dirty="0">
                <a:solidFill>
                  <a:schemeClr val="tx1">
                    <a:lumMod val="95000"/>
                  </a:schemeClr>
                </a:solidFill>
                <a:effectLst/>
                <a:latin typeface="Söhne"/>
              </a:rPr>
              <a:t>alta de recursos adecuados, problemas técnicos no previstos y comunicación insuficiente por parte del proveedor Telefónica.</a:t>
            </a:r>
            <a:endParaRPr lang="es-EC" sz="1905" dirty="0">
              <a:solidFill>
                <a:schemeClr val="tx1">
                  <a:lumMod val="95000"/>
                </a:schemeClr>
              </a:solidFill>
              <a:latin typeface="Söhne"/>
            </a:endParaRPr>
          </a:p>
          <a:p>
            <a:pPr algn="just"/>
            <a:endParaRPr lang="es-EC" sz="1905" b="1" dirty="0"/>
          </a:p>
        </p:txBody>
      </p:sp>
      <p:sp>
        <p:nvSpPr>
          <p:cNvPr id="15" name="Shape 232"/>
          <p:cNvSpPr/>
          <p:nvPr/>
        </p:nvSpPr>
        <p:spPr>
          <a:xfrm>
            <a:off x="5401425" y="519205"/>
            <a:ext cx="1605997" cy="47915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026" tIns="34026" rIns="34026" bIns="34026" anchor="ctr">
            <a:spAutoFit/>
          </a:bodyPr>
          <a:lstStyle>
            <a:lvl1pPr algn="l" defTabSz="457200">
              <a:defRPr sz="5000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s-EC" sz="2667" dirty="0">
                <a:solidFill>
                  <a:schemeClr val="tx1"/>
                </a:solidFill>
                <a:latin typeface="Arial" charset="0"/>
                <a:cs typeface="Arial" charset="0"/>
              </a:rPr>
              <a:t>ANÁLISIS</a:t>
            </a:r>
            <a:endParaRPr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56 Grupo"/>
          <p:cNvGrpSpPr>
            <a:grpSpLocks/>
          </p:cNvGrpSpPr>
          <p:nvPr/>
        </p:nvGrpSpPr>
        <p:grpSpPr bwMode="auto">
          <a:xfrm>
            <a:off x="1689652" y="1192696"/>
            <a:ext cx="8969303" cy="4644473"/>
            <a:chOff x="0" y="0"/>
            <a:chExt cx="3951877" cy="1700564"/>
          </a:xfrm>
        </p:grpSpPr>
        <p:cxnSp>
          <p:nvCxnSpPr>
            <p:cNvPr id="12" name="10 Conector recto de flecha"/>
            <p:cNvCxnSpPr/>
            <p:nvPr/>
          </p:nvCxnSpPr>
          <p:spPr>
            <a:xfrm>
              <a:off x="0" y="854524"/>
              <a:ext cx="2943027" cy="15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12 Elipse"/>
            <p:cNvSpPr/>
            <p:nvPr/>
          </p:nvSpPr>
          <p:spPr>
            <a:xfrm>
              <a:off x="2969820" y="552413"/>
              <a:ext cx="982057" cy="62161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100" b="1" dirty="0">
                  <a:solidFill>
                    <a:srgbClr val="0D0D0D"/>
                  </a:solidFill>
                  <a:latin typeface="Söhne"/>
                </a:rPr>
                <a:t>F</a:t>
              </a:r>
              <a:r>
                <a:rPr lang="es-ES" sz="1100" b="1" i="0" dirty="0">
                  <a:solidFill>
                    <a:srgbClr val="0D0D0D"/>
                  </a:solidFill>
                  <a:effectLst/>
                  <a:latin typeface="Söhne"/>
                </a:rPr>
                <a:t>alta de recursos adecuados, problemas técnicos no previstos y comunicación insuficiente por parte del proveedor Telefónica.</a:t>
              </a:r>
              <a:endParaRPr lang="es-EC" b="1" dirty="0"/>
            </a:p>
          </p:txBody>
        </p:sp>
        <p:cxnSp>
          <p:nvCxnSpPr>
            <p:cNvPr id="14" name="16 Conector recto de flecha"/>
            <p:cNvCxnSpPr/>
            <p:nvPr/>
          </p:nvCxnSpPr>
          <p:spPr>
            <a:xfrm>
              <a:off x="1799063" y="187409"/>
              <a:ext cx="533086" cy="6478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8 Conector recto de flecha"/>
            <p:cNvCxnSpPr/>
            <p:nvPr/>
          </p:nvCxnSpPr>
          <p:spPr>
            <a:xfrm rot="16200000" flipH="1">
              <a:off x="779665" y="284830"/>
              <a:ext cx="626240" cy="5085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9 CuadroTexto"/>
            <p:cNvSpPr txBox="1"/>
            <p:nvPr/>
          </p:nvSpPr>
          <p:spPr>
            <a:xfrm>
              <a:off x="1667224" y="13417"/>
              <a:ext cx="886020" cy="18123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C" sz="1400" b="1" dirty="0">
                  <a:solidFill>
                    <a:schemeClr val="tx1">
                      <a:lumMod val="95000"/>
                    </a:schemeClr>
                  </a:solidFill>
                </a:rPr>
                <a:t>Mano de obra</a:t>
              </a:r>
            </a:p>
          </p:txBody>
        </p:sp>
        <p:sp>
          <p:nvSpPr>
            <p:cNvPr id="17" name="20 CuadroTexto"/>
            <p:cNvSpPr txBox="1"/>
            <p:nvPr/>
          </p:nvSpPr>
          <p:spPr>
            <a:xfrm>
              <a:off x="419263" y="0"/>
              <a:ext cx="800038" cy="1619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C" sz="1400" b="1" dirty="0">
                  <a:solidFill>
                    <a:schemeClr val="tx1">
                      <a:lumMod val="95000"/>
                    </a:schemeClr>
                  </a:solidFill>
                </a:rPr>
                <a:t>Materia prima</a:t>
              </a:r>
            </a:p>
          </p:txBody>
        </p:sp>
        <p:sp>
          <p:nvSpPr>
            <p:cNvPr id="18" name="29 CuadroTexto"/>
            <p:cNvSpPr txBox="1"/>
            <p:nvPr/>
          </p:nvSpPr>
          <p:spPr>
            <a:xfrm>
              <a:off x="133476" y="1535521"/>
              <a:ext cx="647728" cy="9486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C" sz="1400" b="1" dirty="0">
                  <a:solidFill>
                    <a:schemeClr val="tx1">
                      <a:lumMod val="95000"/>
                    </a:schemeClr>
                  </a:solidFill>
                </a:rPr>
                <a:t>Método</a:t>
              </a:r>
            </a:p>
          </p:txBody>
        </p:sp>
        <p:cxnSp>
          <p:nvCxnSpPr>
            <p:cNvPr id="19" name="31 Conector recto de flecha"/>
            <p:cNvCxnSpPr/>
            <p:nvPr/>
          </p:nvCxnSpPr>
          <p:spPr>
            <a:xfrm rot="5400000" flipH="1" flipV="1">
              <a:off x="298073" y="998707"/>
              <a:ext cx="623155" cy="3856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33 CuadroTexto"/>
            <p:cNvSpPr txBox="1"/>
            <p:nvPr/>
          </p:nvSpPr>
          <p:spPr>
            <a:xfrm>
              <a:off x="975277" y="1537063"/>
              <a:ext cx="647728" cy="15270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C" sz="1400" b="1" dirty="0">
                  <a:solidFill>
                    <a:schemeClr val="tx1">
                      <a:lumMod val="95000"/>
                    </a:schemeClr>
                  </a:solidFill>
                </a:rPr>
                <a:t>Maquinaria</a:t>
              </a:r>
            </a:p>
          </p:txBody>
        </p:sp>
        <p:cxnSp>
          <p:nvCxnSpPr>
            <p:cNvPr id="21" name="34 Conector recto de flecha"/>
            <p:cNvCxnSpPr/>
            <p:nvPr/>
          </p:nvCxnSpPr>
          <p:spPr>
            <a:xfrm rot="5400000" flipH="1" flipV="1">
              <a:off x="1189487" y="1031571"/>
              <a:ext cx="625469" cy="3562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36 Conector recto de flecha"/>
            <p:cNvCxnSpPr/>
            <p:nvPr/>
          </p:nvCxnSpPr>
          <p:spPr>
            <a:xfrm rot="5400000" flipH="1" flipV="1">
              <a:off x="2040310" y="1037383"/>
              <a:ext cx="652461" cy="3684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40 CuadroTexto"/>
            <p:cNvSpPr txBox="1"/>
            <p:nvPr/>
          </p:nvSpPr>
          <p:spPr>
            <a:xfrm>
              <a:off x="1845738" y="1533207"/>
              <a:ext cx="733710" cy="16735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C" sz="1400" b="1" dirty="0">
                  <a:solidFill>
                    <a:schemeClr val="tx1">
                      <a:lumMod val="95000"/>
                    </a:schemeClr>
                  </a:solidFill>
                </a:rPr>
                <a:t>Medio Ambiente</a:t>
              </a:r>
            </a:p>
          </p:txBody>
        </p:sp>
        <p:cxnSp>
          <p:nvCxnSpPr>
            <p:cNvPr id="24" name="45 Conector recto"/>
            <p:cNvCxnSpPr/>
            <p:nvPr/>
          </p:nvCxnSpPr>
          <p:spPr>
            <a:xfrm flipV="1">
              <a:off x="172782" y="1085893"/>
              <a:ext cx="4864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47 Conector recto"/>
            <p:cNvCxnSpPr/>
            <p:nvPr/>
          </p:nvCxnSpPr>
          <p:spPr>
            <a:xfrm flipV="1">
              <a:off x="533086" y="1317262"/>
              <a:ext cx="4855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48 Conector recto"/>
            <p:cNvCxnSpPr/>
            <p:nvPr/>
          </p:nvCxnSpPr>
          <p:spPr>
            <a:xfrm flipV="1">
              <a:off x="1077636" y="1088978"/>
              <a:ext cx="4864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49 Conector recto"/>
            <p:cNvCxnSpPr/>
            <p:nvPr/>
          </p:nvCxnSpPr>
          <p:spPr>
            <a:xfrm flipV="1">
              <a:off x="1447766" y="1318033"/>
              <a:ext cx="4855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50 Conector recto"/>
            <p:cNvCxnSpPr/>
            <p:nvPr/>
          </p:nvCxnSpPr>
          <p:spPr>
            <a:xfrm flipV="1">
              <a:off x="1930901" y="1088978"/>
              <a:ext cx="4855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51 Conector recto"/>
            <p:cNvCxnSpPr/>
            <p:nvPr/>
          </p:nvCxnSpPr>
          <p:spPr>
            <a:xfrm flipV="1">
              <a:off x="2321503" y="1314949"/>
              <a:ext cx="4855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52 Conector recto"/>
            <p:cNvCxnSpPr/>
            <p:nvPr/>
          </p:nvCxnSpPr>
          <p:spPr>
            <a:xfrm flipV="1">
              <a:off x="1470695" y="397955"/>
              <a:ext cx="4864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53 Conector recto"/>
            <p:cNvCxnSpPr/>
            <p:nvPr/>
          </p:nvCxnSpPr>
          <p:spPr>
            <a:xfrm flipV="1">
              <a:off x="2192940" y="629324"/>
              <a:ext cx="4855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54 Conector recto"/>
            <p:cNvCxnSpPr/>
            <p:nvPr/>
          </p:nvCxnSpPr>
          <p:spPr>
            <a:xfrm flipV="1">
              <a:off x="485591" y="397955"/>
              <a:ext cx="4855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55 Conector recto"/>
            <p:cNvCxnSpPr/>
            <p:nvPr/>
          </p:nvCxnSpPr>
          <p:spPr>
            <a:xfrm flipV="1">
              <a:off x="1180814" y="629324"/>
              <a:ext cx="4864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hape 232"/>
          <p:cNvSpPr/>
          <p:nvPr/>
        </p:nvSpPr>
        <p:spPr>
          <a:xfrm>
            <a:off x="1467337" y="192775"/>
            <a:ext cx="1605997" cy="47915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026" tIns="34026" rIns="34026" bIns="34026" anchor="ctr">
            <a:spAutoFit/>
          </a:bodyPr>
          <a:lstStyle>
            <a:lvl1pPr algn="l" defTabSz="457200">
              <a:defRPr sz="5000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s-EC" sz="2667" dirty="0">
                <a:solidFill>
                  <a:schemeClr val="tx1"/>
                </a:solidFill>
                <a:latin typeface="Arial" charset="0"/>
                <a:cs typeface="Arial" charset="0"/>
              </a:rPr>
              <a:t>ANALISIS</a:t>
            </a:r>
            <a:endParaRPr sz="2667" dirty="0">
              <a:solidFill>
                <a:schemeClr val="tx1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B893808-8B60-4C8F-DCEB-540A87922E47}"/>
              </a:ext>
            </a:extLst>
          </p:cNvPr>
          <p:cNvSpPr txBox="1"/>
          <p:nvPr/>
        </p:nvSpPr>
        <p:spPr>
          <a:xfrm>
            <a:off x="1766617" y="2750429"/>
            <a:ext cx="2716140" cy="137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ES" sz="1000" spc="100" dirty="0">
                <a:solidFill>
                  <a:srgbClr val="FFFFFF">
                    <a:alpha val="85000"/>
                  </a:srgbClr>
                </a:solidFill>
                <a:latin typeface="Heebo" pitchFamily="2" charset="-79"/>
                <a:cs typeface="Heebo" pitchFamily="2" charset="-79"/>
              </a:rPr>
              <a:t>Problemas técnicos no previstos durante la migración que retrasaron el proceso.</a:t>
            </a:r>
            <a:endParaRPr lang="es-EC" sz="1000" spc="100" dirty="0">
              <a:solidFill>
                <a:srgbClr val="FFFFFF">
                  <a:alpha val="85000"/>
                </a:srgbClr>
              </a:solidFill>
              <a:latin typeface="Heebo" pitchFamily="2" charset="-79"/>
              <a:cs typeface="Heebo" pitchFamily="2" charset="-79"/>
            </a:endParaRPr>
          </a:p>
          <a:p>
            <a:pPr algn="r"/>
            <a:endParaRPr lang="es-ES" sz="1334" dirty="0"/>
          </a:p>
          <a:p>
            <a:pPr algn="r"/>
            <a:endParaRPr lang="es-ES" sz="1334" dirty="0"/>
          </a:p>
          <a:p>
            <a:pPr algn="r"/>
            <a:endParaRPr lang="es-EC" sz="1334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s-ES" sz="1334" dirty="0"/>
          </a:p>
        </p:txBody>
      </p:sp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32787AC8-2503-9696-3BC0-A2B84D430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961" y="2182157"/>
            <a:ext cx="2778359" cy="769332"/>
          </a:xfrm>
        </p:spPr>
        <p:txBody>
          <a:bodyPr>
            <a:normAutofit/>
          </a:bodyPr>
          <a:lstStyle/>
          <a:p>
            <a:pPr lvl="0" algn="just"/>
            <a:r>
              <a:rPr lang="es-ES" sz="1000" dirty="0"/>
              <a:t>Demora en la migración al nuevo equipo por parte del proveedor Telefónica</a:t>
            </a:r>
            <a:endParaRPr lang="es-EC" sz="1000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D310D8-C03B-1F68-853B-9E0C0CE2A0B4}"/>
              </a:ext>
            </a:extLst>
          </p:cNvPr>
          <p:cNvSpPr txBox="1"/>
          <p:nvPr/>
        </p:nvSpPr>
        <p:spPr>
          <a:xfrm>
            <a:off x="1766650" y="2720802"/>
            <a:ext cx="2415302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334" dirty="0"/>
          </a:p>
          <a:p>
            <a:pPr algn="r"/>
            <a:endParaRPr lang="es-ES" sz="1334" dirty="0"/>
          </a:p>
          <a:p>
            <a:pPr algn="r"/>
            <a:endParaRPr lang="es-EC" sz="1334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s-ES" sz="1334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4C6E97E-27D7-86E2-DBC1-F902B50D0B4E}"/>
              </a:ext>
            </a:extLst>
          </p:cNvPr>
          <p:cNvSpPr/>
          <p:nvPr/>
        </p:nvSpPr>
        <p:spPr>
          <a:xfrm>
            <a:off x="2677720" y="4336445"/>
            <a:ext cx="2519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000" spc="100" dirty="0">
                <a:solidFill>
                  <a:srgbClr val="FFFFFF">
                    <a:alpha val="85000"/>
                  </a:srgbClr>
                </a:solidFill>
                <a:latin typeface="Heebo" pitchFamily="2" charset="-79"/>
                <a:cs typeface="Heebo" pitchFamily="2" charset="-79"/>
              </a:rPr>
              <a:t>Comunicación insuficiente por parte del proveedor sobre el estado del proyecto y posibles retrasos</a:t>
            </a:r>
            <a:endParaRPr lang="es-EC" sz="1000" spc="100" dirty="0">
              <a:solidFill>
                <a:srgbClr val="FFFFFF">
                  <a:alpha val="85000"/>
                </a:srgbClr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0AE9448-2784-7F10-4D12-8A8D1C7E9B97}"/>
              </a:ext>
            </a:extLst>
          </p:cNvPr>
          <p:cNvSpPr/>
          <p:nvPr/>
        </p:nvSpPr>
        <p:spPr>
          <a:xfrm>
            <a:off x="1641031" y="1751393"/>
            <a:ext cx="2519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000" spc="100" dirty="0">
                <a:solidFill>
                  <a:srgbClr val="FFFFFF">
                    <a:alpha val="85000"/>
                  </a:srgbClr>
                </a:solidFill>
                <a:latin typeface="Heebo" pitchFamily="2" charset="-79"/>
                <a:cs typeface="Heebo" pitchFamily="2" charset="-79"/>
              </a:rPr>
              <a:t>Falta de recursos por parte del proveedor para completar la migración a tiempo.</a:t>
            </a:r>
            <a:endParaRPr lang="es-EC" sz="1000" spc="100" dirty="0">
              <a:solidFill>
                <a:srgbClr val="FFFFFF">
                  <a:alpha val="85000"/>
                </a:srgbClr>
              </a:solidFill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9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0 Tabla">
            <a:extLst>
              <a:ext uri="{FF2B5EF4-FFF2-40B4-BE49-F238E27FC236}">
                <a16:creationId xmlns:a16="http://schemas.microsoft.com/office/drawing/2014/main" id="{8C917398-D371-EEA6-D8EB-56B18B2FC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85941"/>
              </p:ext>
            </p:extLst>
          </p:nvPr>
        </p:nvGraphicFramePr>
        <p:xfrm>
          <a:off x="860610" y="918928"/>
          <a:ext cx="11008661" cy="541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317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Plan de Acción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Responsable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Fecha de ejecución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952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es-ES" b="1" i="0" dirty="0">
                          <a:solidFill>
                            <a:srgbClr val="0D0D0D"/>
                          </a:solidFill>
                          <a:effectLst/>
                          <a:latin typeface="Söhne"/>
                        </a:rPr>
                        <a:t>Comunicación :</a:t>
                      </a:r>
                      <a:endParaRPr lang="es-ES" b="0" i="0" dirty="0">
                        <a:solidFill>
                          <a:srgbClr val="0D0D0D"/>
                        </a:solidFill>
                        <a:effectLst/>
                        <a:latin typeface="Söhne"/>
                      </a:endParaRPr>
                    </a:p>
                    <a:p>
                      <a:pPr marL="742950" lvl="1" indent="-285750" algn="l">
                        <a:buFont typeface="+mj-lt"/>
                        <a:buAutoNum type="arabicPeriod"/>
                      </a:pPr>
                      <a:r>
                        <a:rPr lang="es-ES" sz="1600" b="0" i="0" dirty="0">
                          <a:solidFill>
                            <a:srgbClr val="0D0D0D"/>
                          </a:solidFill>
                          <a:effectLst/>
                          <a:latin typeface="Söhne"/>
                        </a:rPr>
                        <a:t>Establecer un canal de comunicación más directo y proactivo con el proveedor para recibir actualizaciones periódicas sobre el progreso del proyecto.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err="1"/>
                        <a:t>PFlores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aseline="0" dirty="0"/>
                    </a:p>
                    <a:p>
                      <a:pPr marL="0" marR="0" lvl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/>
                        <a:t>08/04/2024</a:t>
                      </a:r>
                    </a:p>
                    <a:p>
                      <a:pPr marL="0" marR="0" lvl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aseline="0" dirty="0"/>
                    </a:p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9267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es-ES" b="1" i="0" dirty="0">
                          <a:solidFill>
                            <a:srgbClr val="0D0D0D"/>
                          </a:solidFill>
                          <a:effectLst/>
                          <a:latin typeface="Söhne"/>
                        </a:rPr>
                        <a:t>Planificación :</a:t>
                      </a:r>
                      <a:endParaRPr lang="es-ES" b="0" i="0" dirty="0">
                        <a:solidFill>
                          <a:srgbClr val="0D0D0D"/>
                        </a:solidFill>
                        <a:effectLst/>
                        <a:latin typeface="Söhne"/>
                      </a:endParaRPr>
                    </a:p>
                    <a:p>
                      <a:pPr marL="742950" lvl="1" indent="-285750" algn="l">
                        <a:buFont typeface="+mj-lt"/>
                        <a:buAutoNum type="arabicPeriod"/>
                      </a:pPr>
                      <a:r>
                        <a:rPr lang="es-ES" sz="1600" b="0" i="0" dirty="0">
                          <a:solidFill>
                            <a:srgbClr val="0D0D0D"/>
                          </a:solidFill>
                          <a:effectLst/>
                          <a:latin typeface="Söhne"/>
                        </a:rPr>
                        <a:t>Revisar y ajustar el cronograma del proyecto para tener en cuenta posibles retrasos y establecer expectativas realistas.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err="1"/>
                        <a:t>PFlores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/>
                    </a:p>
                    <a:p>
                      <a:pPr marL="0" marR="0" lvl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/>
                        <a:t>15/05/2024</a:t>
                      </a:r>
                    </a:p>
                    <a:p>
                      <a:pPr marL="0" marR="0" lvl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005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endParaRPr lang="es-ES" b="1" i="0" dirty="0">
                        <a:solidFill>
                          <a:srgbClr val="0D0D0D"/>
                        </a:solidFill>
                        <a:effectLst/>
                        <a:latin typeface="Söhne"/>
                      </a:endParaRPr>
                    </a:p>
                    <a:p>
                      <a:pPr algn="l">
                        <a:buFont typeface="+mj-lt"/>
                        <a:buNone/>
                      </a:pPr>
                      <a:r>
                        <a:rPr lang="es-ES" b="1" i="0" dirty="0">
                          <a:solidFill>
                            <a:srgbClr val="0D0D0D"/>
                          </a:solidFill>
                          <a:effectLst/>
                          <a:latin typeface="Söhne"/>
                        </a:rPr>
                        <a:t>Contingencia :</a:t>
                      </a:r>
                      <a:endParaRPr lang="es-ES" b="0" i="0" dirty="0">
                        <a:solidFill>
                          <a:srgbClr val="0D0D0D"/>
                        </a:solidFill>
                        <a:effectLst/>
                        <a:latin typeface="Söhne"/>
                      </a:endParaRPr>
                    </a:p>
                    <a:p>
                      <a:pPr marL="742950" lvl="1" indent="-285750" algn="l">
                        <a:buFont typeface="+mj-lt"/>
                        <a:buAutoNum type="arabicPeriod"/>
                      </a:pPr>
                      <a:r>
                        <a:rPr lang="es-ES" b="0" i="0" dirty="0">
                          <a:solidFill>
                            <a:srgbClr val="0D0D0D"/>
                          </a:solidFill>
                          <a:effectLst/>
                          <a:latin typeface="Söhne"/>
                        </a:rPr>
                        <a:t>Desarrollar un plan de contingencia para abordar posibles retrasos y mitigar su impacto en el proyecto.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err="1"/>
                        <a:t>PFlores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aseline="0" dirty="0"/>
                    </a:p>
                    <a:p>
                      <a:pPr marL="0" marR="0" lvl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/>
                        <a:t>15/05/2024</a:t>
                      </a:r>
                    </a:p>
                    <a:p>
                      <a:pPr marL="0" marR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275545"/>
                  </a:ext>
                </a:extLst>
              </a:tr>
              <a:tr h="855792">
                <a:tc>
                  <a:txBody>
                    <a:bodyPr/>
                    <a:lstStyle/>
                    <a:p>
                      <a:pPr lvl="0" algn="l"/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</a:t>
                      </a:r>
                      <a:r>
                        <a:rPr lang="es-EC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PROYECTO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err="1"/>
                        <a:t>PFlores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  <a:p>
                      <a:pPr marL="0" marR="0" lvl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/>
                        <a:t>30/07/2024</a:t>
                      </a:r>
                    </a:p>
                    <a:p>
                      <a:pPr marL="0" marR="0" indent="0" algn="ctr" defTabSz="719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hape 232">
            <a:extLst>
              <a:ext uri="{FF2B5EF4-FFF2-40B4-BE49-F238E27FC236}">
                <a16:creationId xmlns:a16="http://schemas.microsoft.com/office/drawing/2014/main" id="{77CC1BDD-1EDA-FBFB-65C4-F23D1D84E9F0}"/>
              </a:ext>
            </a:extLst>
          </p:cNvPr>
          <p:cNvSpPr/>
          <p:nvPr/>
        </p:nvSpPr>
        <p:spPr>
          <a:xfrm>
            <a:off x="860610" y="292040"/>
            <a:ext cx="2886901" cy="50302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defRPr sz="5000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s-EC" sz="2800" dirty="0">
                <a:solidFill>
                  <a:schemeClr val="tx1"/>
                </a:solidFill>
              </a:rPr>
              <a:t>PLAN DE ACCIÓN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7967-21CD-4D4E-A475-5040D50F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684" y="5132616"/>
            <a:ext cx="3059559" cy="1588859"/>
          </a:xfrm>
        </p:spPr>
        <p:txBody>
          <a:bodyPr>
            <a:normAutofit/>
          </a:bodyPr>
          <a:lstStyle/>
          <a:p>
            <a:pPr algn="r"/>
            <a:r>
              <a:rPr lang="en-US" sz="1100" dirty="0"/>
              <a:t>Perimetral Regional </a:t>
            </a:r>
            <a:br>
              <a:rPr lang="en-US" sz="1100" dirty="0"/>
            </a:br>
            <a:r>
              <a:rPr lang="en-US" sz="1100" dirty="0"/>
              <a:t>E-35, Km.13 El Inga Bajo </a:t>
            </a:r>
            <a:br>
              <a:rPr lang="en-US" sz="1100" dirty="0"/>
            </a:br>
            <a:r>
              <a:rPr lang="en-US" sz="1100" dirty="0"/>
              <a:t>Quito - Ecuador</a:t>
            </a:r>
          </a:p>
          <a:p>
            <a:pPr algn="r"/>
            <a:r>
              <a:rPr lang="en-US" sz="1100" dirty="0"/>
              <a:t>T. +593- 500300 </a:t>
            </a:r>
            <a:br>
              <a:rPr lang="en-US" sz="1100" dirty="0"/>
            </a:br>
            <a:r>
              <a:rPr lang="en-US" sz="1100" dirty="0"/>
              <a:t>EC 170175</a:t>
            </a:r>
          </a:p>
          <a:p>
            <a:pPr algn="r"/>
            <a:r>
              <a:rPr lang="en-US" sz="1100" dirty="0"/>
              <a:t>www.rubixenergy.com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474772FB-EF5F-44F3-8C06-F39CA59EF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4172"/>
          <a:stretch/>
        </p:blipFill>
        <p:spPr>
          <a:xfrm>
            <a:off x="4166170" y="0"/>
            <a:ext cx="8025830" cy="6858000"/>
          </a:xfrm>
        </p:spPr>
      </p:pic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7E5073A-C671-46A0-BA17-B5AB8249BC6A}"/>
              </a:ext>
            </a:extLst>
          </p:cNvPr>
          <p:cNvSpPr txBox="1">
            <a:spLocks/>
          </p:cNvSpPr>
          <p:nvPr/>
        </p:nvSpPr>
        <p:spPr>
          <a:xfrm>
            <a:off x="414253" y="2634570"/>
            <a:ext cx="3751917" cy="1588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5400" b="1" dirty="0">
                <a:solidFill>
                  <a:srgbClr val="FDB71A"/>
                </a:solidFill>
                <a:latin typeface="Heebo" pitchFamily="2" charset="-79"/>
                <a:cs typeface="Heebo" pitchFamily="2" charset="-79"/>
              </a:rPr>
              <a:t>GRACIAS</a:t>
            </a:r>
            <a:endParaRPr lang="es-EC" sz="4800" b="1" dirty="0">
              <a:solidFill>
                <a:srgbClr val="FDB71A"/>
              </a:solidFill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0815517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FF5174-EF46-4DB3-9E31-B6FFE71C1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EE90C5-1E1C-444C-A570-923DC6A547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77EAC-B6FB-4CBD-9524-1AB1B096FD32}">
  <ds:schemaRefs>
    <ds:schemaRef ds:uri="230e9df3-be65-4c73-a93b-d1236ebd677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16c05727-aa75-4e4a-9b5f-8a80a1165891"/>
    <ds:schemaRef ds:uri="http://schemas.microsoft.com/office/2006/documentManagement/types"/>
    <ds:schemaRef ds:uri="http://purl.org/dc/elements/1.1/"/>
    <ds:schemaRef ds:uri="71af3243-3dd4-4a8d-8c0d-dd76da1f02a5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Panorámica</PresentationFormat>
  <Paragraphs>80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Dante</vt:lpstr>
      <vt:lpstr>Gotham Black</vt:lpstr>
      <vt:lpstr>Heebo</vt:lpstr>
      <vt:lpstr>Söhne</vt:lpstr>
      <vt:lpstr>Times New Roman</vt:lpstr>
      <vt:lpstr>PineVTI</vt:lpstr>
      <vt:lpstr>Proceso SOP-08 Mantenimiento Infraestructura TI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2021-04-23T07:38:37Z</dcterms:created>
  <dcterms:modified xsi:type="dcterms:W3CDTF">2024-07-08T22:12:46Z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